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Lst>
  <p:handoutMasterIdLst>
    <p:handoutMasterId r:id="rId6"/>
  </p:handout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D26"/>
    <a:srgbClr val="71112A"/>
    <a:srgbClr val="D33825"/>
    <a:srgbClr val="6666FF"/>
    <a:srgbClr val="3366FF"/>
    <a:srgbClr val="CC00FF"/>
    <a:srgbClr val="173981"/>
    <a:srgbClr val="6600FF"/>
    <a:srgbClr val="99CCFF"/>
    <a:srgbClr val="CDC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6D4E6B-7986-4DAF-B4DB-F6E4430C4A60}" v="13" dt="2026-04-26T03:01:52.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25" d="100"/>
          <a:sy n="25" d="100"/>
        </p:scale>
        <p:origin x="12" y="220"/>
      </p:cViewPr>
      <p:guideLst/>
    </p:cSldViewPr>
  </p:slideViewPr>
  <p:notesTextViewPr>
    <p:cViewPr>
      <p:scale>
        <a:sx n="3" d="2"/>
        <a:sy n="3" d="2"/>
      </p:scale>
      <p:origin x="0" y="0"/>
    </p:cViewPr>
  </p:notesTextViewPr>
  <p:notesViewPr>
    <p:cSldViewPr snapToGrid="0" showGuides="1">
      <p:cViewPr varScale="1">
        <p:scale>
          <a:sx n="81" d="100"/>
          <a:sy n="81" d="100"/>
        </p:scale>
        <p:origin x="304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Roberts" userId="949476d7-3e93-4567-b110-0a6a1fc61f2c" providerId="ADAL" clId="{10483BB1-EB7F-4E28-A0D5-50ECBE241717}"/>
    <pc:docChg chg="undo custSel modSld">
      <pc:chgData name="Ross Roberts" userId="949476d7-3e93-4567-b110-0a6a1fc61f2c" providerId="ADAL" clId="{10483BB1-EB7F-4E28-A0D5-50ECBE241717}" dt="2026-04-26T09:09:19.714" v="103" actId="20577"/>
      <pc:docMkLst>
        <pc:docMk/>
      </pc:docMkLst>
      <pc:sldChg chg="modSp mod">
        <pc:chgData name="Ross Roberts" userId="949476d7-3e93-4567-b110-0a6a1fc61f2c" providerId="ADAL" clId="{10483BB1-EB7F-4E28-A0D5-50ECBE241717}" dt="2026-04-26T09:09:19.714" v="103" actId="20577"/>
        <pc:sldMkLst>
          <pc:docMk/>
          <pc:sldMk cId="2453790298" sldId="256"/>
        </pc:sldMkLst>
        <pc:spChg chg="mod">
          <ac:chgData name="Ross Roberts" userId="949476d7-3e93-4567-b110-0a6a1fc61f2c" providerId="ADAL" clId="{10483BB1-EB7F-4E28-A0D5-50ECBE241717}" dt="2026-04-26T09:06:17.102" v="11" actId="34135"/>
          <ac:spMkLst>
            <pc:docMk/>
            <pc:sldMk cId="2453790298" sldId="256"/>
            <ac:spMk id="2" creationId="{DFA71692-BA71-4644-2F7B-3906DDF58666}"/>
          </ac:spMkLst>
        </pc:spChg>
        <pc:spChg chg="mod">
          <ac:chgData name="Ross Roberts" userId="949476d7-3e93-4567-b110-0a6a1fc61f2c" providerId="ADAL" clId="{10483BB1-EB7F-4E28-A0D5-50ECBE241717}" dt="2026-04-26T09:05:39.307" v="4" actId="20577"/>
          <ac:spMkLst>
            <pc:docMk/>
            <pc:sldMk cId="2453790298" sldId="256"/>
            <ac:spMk id="4" creationId="{D7FD1423-E1CD-F9FF-816B-A454DBBEF0DE}"/>
          </ac:spMkLst>
        </pc:spChg>
        <pc:spChg chg="mod">
          <ac:chgData name="Ross Roberts" userId="949476d7-3e93-4567-b110-0a6a1fc61f2c" providerId="ADAL" clId="{10483BB1-EB7F-4E28-A0D5-50ECBE241717}" dt="2026-04-26T09:09:19.714" v="103" actId="20577"/>
          <ac:spMkLst>
            <pc:docMk/>
            <pc:sldMk cId="2453790298" sldId="256"/>
            <ac:spMk id="6" creationId="{32E1003F-E916-943B-682E-FC10E6178C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638535D6-F2C1-428A-EE98-B127B204F8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28C6E67A-84E7-7B25-DA1B-883BD6DD86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4657E9-7EE4-43DC-B7E6-6A89B7F574DB}" type="datetimeFigureOut">
              <a:rPr lang="pt-PT" smtClean="0"/>
              <a:t>26/04/2026</a:t>
            </a:fld>
            <a:endParaRPr lang="pt-PT"/>
          </a:p>
        </p:txBody>
      </p:sp>
      <p:sp>
        <p:nvSpPr>
          <p:cNvPr id="4" name="Marcador de Posição do Rodapé 3">
            <a:extLst>
              <a:ext uri="{FF2B5EF4-FFF2-40B4-BE49-F238E27FC236}">
                <a16:creationId xmlns:a16="http://schemas.microsoft.com/office/drawing/2014/main" id="{D84D8270-575F-9058-7D12-BED4DF526B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AC34195C-9657-2356-AF15-2939280E9A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546BF6-18E9-4BC8-B96B-0DD42D5B8F71}" type="slidenum">
              <a:rPr lang="pt-PT" smtClean="0"/>
              <a:t>‹#›</a:t>
            </a:fld>
            <a:endParaRPr lang="pt-PT"/>
          </a:p>
        </p:txBody>
      </p:sp>
    </p:spTree>
    <p:extLst>
      <p:ext uri="{BB962C8B-B14F-4D97-AF65-F5344CB8AC3E}">
        <p14:creationId xmlns:p14="http://schemas.microsoft.com/office/powerpoint/2010/main" val="184661141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3943BA-E888-4ED5-9EDF-F5A71A4C9F63}" type="datetimeFigureOut">
              <a:rPr lang="pt-PT" smtClean="0"/>
              <a:t>26/04/2026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1093327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3943BA-E888-4ED5-9EDF-F5A71A4C9F63}" type="datetimeFigureOut">
              <a:rPr lang="pt-PT" smtClean="0"/>
              <a:t>26/04/2026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1435156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3943BA-E888-4ED5-9EDF-F5A71A4C9F63}" type="datetimeFigureOut">
              <a:rPr lang="pt-PT" smtClean="0"/>
              <a:t>26/04/2026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199829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3943BA-E888-4ED5-9EDF-F5A71A4C9F63}" type="datetimeFigureOut">
              <a:rPr lang="pt-PT" smtClean="0"/>
              <a:t>26/04/2026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487377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3943BA-E888-4ED5-9EDF-F5A71A4C9F63}" type="datetimeFigureOut">
              <a:rPr lang="pt-PT" smtClean="0"/>
              <a:t>26/04/2026</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315130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3943BA-E888-4ED5-9EDF-F5A71A4C9F63}" type="datetimeFigureOut">
              <a:rPr lang="pt-PT" smtClean="0"/>
              <a:t>26/04/2026</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409577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943BA-E888-4ED5-9EDF-F5A71A4C9F63}" type="datetimeFigureOut">
              <a:rPr lang="pt-PT" smtClean="0"/>
              <a:t>26/04/2026</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2888197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5B3943BA-E888-4ED5-9EDF-F5A71A4C9F63}" type="datetimeFigureOut">
              <a:rPr lang="pt-PT" smtClean="0"/>
              <a:t>26/04/2026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249515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5B3943BA-E888-4ED5-9EDF-F5A71A4C9F63}" type="datetimeFigureOut">
              <a:rPr lang="pt-PT" smtClean="0"/>
              <a:t>26/04/2026</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4107670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3943BA-E888-4ED5-9EDF-F5A71A4C9F63}" type="datetimeFigureOut">
              <a:rPr lang="pt-PT" smtClean="0"/>
              <a:t>26/04/2026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104810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3943BA-E888-4ED5-9EDF-F5A71A4C9F63}" type="datetimeFigureOut">
              <a:rPr lang="pt-PT" smtClean="0"/>
              <a:t>26/04/2026</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C103AF45-FBF6-463B-ADFB-9D441A8F4E85}" type="slidenum">
              <a:rPr lang="pt-PT" smtClean="0"/>
              <a:t>‹#›</a:t>
            </a:fld>
            <a:endParaRPr lang="pt-PT"/>
          </a:p>
        </p:txBody>
      </p:sp>
    </p:spTree>
    <p:extLst>
      <p:ext uri="{BB962C8B-B14F-4D97-AF65-F5344CB8AC3E}">
        <p14:creationId xmlns:p14="http://schemas.microsoft.com/office/powerpoint/2010/main" val="1743447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sitivo de Título">
    <p:spTree>
      <p:nvGrpSpPr>
        <p:cNvPr id="1" name=""/>
        <p:cNvGrpSpPr/>
        <p:nvPr/>
      </p:nvGrpSpPr>
      <p:grpSpPr>
        <a:xfrm>
          <a:off x="0" y="0"/>
          <a:ext cx="0" cy="0"/>
          <a:chOff x="0" y="0"/>
          <a:chExt cx="0" cy="0"/>
        </a:xfrm>
      </p:grpSpPr>
      <p:pic>
        <p:nvPicPr>
          <p:cNvPr id="4" name="Picture 3" descr="A white background with black and white clouds&#10;&#10;AI-generated content may be incorrect.">
            <a:extLst>
              <a:ext uri="{FF2B5EF4-FFF2-40B4-BE49-F238E27FC236}">
                <a16:creationId xmlns:a16="http://schemas.microsoft.com/office/drawing/2014/main" id="{66FC2B98-A7BA-39A2-6B13-338CD1BF240D}"/>
              </a:ext>
            </a:extLst>
          </p:cNvPr>
          <p:cNvPicPr>
            <a:picLocks noChangeAspect="1"/>
          </p:cNvPicPr>
          <p:nvPr userDrawn="1"/>
        </p:nvPicPr>
        <p:blipFill rotWithShape="1">
          <a:blip r:embed="rId2"/>
          <a:srcRect r="64018"/>
          <a:stretch>
            <a:fillRect/>
          </a:stretch>
        </p:blipFill>
        <p:spPr bwMode="auto">
          <a:xfrm>
            <a:off x="23696612" y="355598"/>
            <a:ext cx="6172200" cy="2930685"/>
          </a:xfrm>
          <a:prstGeom prst="rect">
            <a:avLst/>
          </a:prstGeom>
          <a:ln>
            <a:noFill/>
          </a:ln>
          <a:extLst>
            <a:ext uri="{53640926-AAD7-44D8-BBD7-CCE9431645EC}">
              <a14:shadowObscured xmlns:a14="http://schemas.microsoft.com/office/drawing/2010/main"/>
            </a:ext>
          </a:extLst>
        </p:spPr>
      </p:pic>
      <p:pic>
        <p:nvPicPr>
          <p:cNvPr id="7" name="Picture 6" descr="A white background with black and white clouds&#10;&#10;AI-generated content may be incorrect.">
            <a:extLst>
              <a:ext uri="{FF2B5EF4-FFF2-40B4-BE49-F238E27FC236}">
                <a16:creationId xmlns:a16="http://schemas.microsoft.com/office/drawing/2014/main" id="{1787D51F-C76E-7901-2713-7140466DBC55}"/>
              </a:ext>
            </a:extLst>
          </p:cNvPr>
          <p:cNvPicPr>
            <a:picLocks noChangeAspect="1"/>
          </p:cNvPicPr>
          <p:nvPr userDrawn="1"/>
        </p:nvPicPr>
        <p:blipFill rotWithShape="1">
          <a:blip r:embed="rId2"/>
          <a:srcRect l="59206"/>
          <a:stretch>
            <a:fillRect/>
          </a:stretch>
        </p:blipFill>
        <p:spPr bwMode="auto">
          <a:xfrm>
            <a:off x="24102218" y="40218957"/>
            <a:ext cx="6172200" cy="2584805"/>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B2B809DC-8857-85F2-5981-58D2C11ED668}"/>
              </a:ext>
            </a:extLst>
          </p:cNvPr>
          <p:cNvPicPr>
            <a:picLocks noChangeAspect="1"/>
          </p:cNvPicPr>
          <p:nvPr userDrawn="1"/>
        </p:nvPicPr>
        <p:blipFill>
          <a:blip r:embed="rId3"/>
          <a:stretch>
            <a:fillRect/>
          </a:stretch>
        </p:blipFill>
        <p:spPr>
          <a:xfrm>
            <a:off x="5904213" y="40948282"/>
            <a:ext cx="9588993" cy="1568531"/>
          </a:xfrm>
          <a:prstGeom prst="rect">
            <a:avLst/>
          </a:prstGeom>
        </p:spPr>
      </p:pic>
      <p:pic>
        <p:nvPicPr>
          <p:cNvPr id="11" name="Picture 10">
            <a:extLst>
              <a:ext uri="{FF2B5EF4-FFF2-40B4-BE49-F238E27FC236}">
                <a16:creationId xmlns:a16="http://schemas.microsoft.com/office/drawing/2014/main" id="{50B4EAAB-8CFD-8F2A-3702-71E57D2B64AB}"/>
              </a:ext>
            </a:extLst>
          </p:cNvPr>
          <p:cNvPicPr>
            <a:picLocks noChangeAspect="1"/>
          </p:cNvPicPr>
          <p:nvPr userDrawn="1"/>
        </p:nvPicPr>
        <p:blipFill>
          <a:blip r:embed="rId4"/>
          <a:stretch>
            <a:fillRect/>
          </a:stretch>
        </p:blipFill>
        <p:spPr>
          <a:xfrm>
            <a:off x="400821" y="40948282"/>
            <a:ext cx="5120497" cy="1470413"/>
          </a:xfrm>
          <a:prstGeom prst="rect">
            <a:avLst/>
          </a:prstGeom>
        </p:spPr>
      </p:pic>
      <p:cxnSp>
        <p:nvCxnSpPr>
          <p:cNvPr id="13" name="Straight Connector 12">
            <a:extLst>
              <a:ext uri="{FF2B5EF4-FFF2-40B4-BE49-F238E27FC236}">
                <a16:creationId xmlns:a16="http://schemas.microsoft.com/office/drawing/2014/main" id="{42B7DA3E-0C5F-0AE3-9883-4F0A50A00E04}"/>
              </a:ext>
            </a:extLst>
          </p:cNvPr>
          <p:cNvCxnSpPr>
            <a:cxnSpLocks/>
          </p:cNvCxnSpPr>
          <p:nvPr userDrawn="1"/>
        </p:nvCxnSpPr>
        <p:spPr>
          <a:xfrm flipH="1">
            <a:off x="0" y="40218957"/>
            <a:ext cx="30275213" cy="0"/>
          </a:xfrm>
          <a:prstGeom prst="line">
            <a:avLst/>
          </a:prstGeom>
          <a:ln>
            <a:solidFill>
              <a:srgbClr val="F36D2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8953010"/>
      </p:ext>
    </p:extLst>
  </p:cSld>
  <p:clrMapOvr>
    <a:masterClrMapping/>
  </p:clrMapOvr>
  <p:extLst>
    <p:ext uri="{DCECCB84-F9BA-43D5-87BE-67443E8EF086}">
      <p15:sldGuideLst xmlns:p15="http://schemas.microsoft.com/office/powerpoint/2012/main">
        <p15:guide id="1" orient="horz" pos="13482">
          <p15:clr>
            <a:srgbClr val="FBAE40"/>
          </p15:clr>
        </p15:guide>
        <p15:guide id="2" pos="9536">
          <p15:clr>
            <a:srgbClr val="FBAE40"/>
          </p15:clr>
        </p15:guide>
        <p15:guide id="3" pos="424">
          <p15:clr>
            <a:srgbClr val="FBAE40"/>
          </p15:clr>
        </p15:guide>
        <p15:guide id="4" pos="18647">
          <p15:clr>
            <a:srgbClr val="FBAE40"/>
          </p15:clr>
        </p15:guide>
        <p15:guide id="5" orient="horz" pos="2254">
          <p15:clr>
            <a:srgbClr val="FBAE40"/>
          </p15:clr>
        </p15:guide>
        <p15:guide id="6" orient="horz" pos="24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82000"/>
                  </a:schemeClr>
                </a:solidFill>
              </a:defRPr>
            </a:lvl1pPr>
          </a:lstStyle>
          <a:p>
            <a:fld id="{5B3943BA-E888-4ED5-9EDF-F5A71A4C9F63}" type="datetimeFigureOut">
              <a:rPr lang="pt-PT" smtClean="0"/>
              <a:t>26/04/2026</a:t>
            </a:fld>
            <a:endParaRPr lang="pt-PT"/>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pt-PT"/>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82000"/>
                  </a:schemeClr>
                </a:solidFill>
              </a:defRPr>
            </a:lvl1pPr>
          </a:lstStyle>
          <a:p>
            <a:fld id="{C103AF45-FBF6-463B-ADFB-9D441A8F4E85}" type="slidenum">
              <a:rPr lang="pt-PT" smtClean="0"/>
              <a:t>‹#›</a:t>
            </a:fld>
            <a:endParaRPr lang="pt-PT"/>
          </a:p>
        </p:txBody>
      </p:sp>
    </p:spTree>
    <p:extLst>
      <p:ext uri="{BB962C8B-B14F-4D97-AF65-F5344CB8AC3E}">
        <p14:creationId xmlns:p14="http://schemas.microsoft.com/office/powerpoint/2010/main" val="53931798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482" userDrawn="1">
          <p15:clr>
            <a:srgbClr val="F26B43"/>
          </p15:clr>
        </p15:guide>
        <p15:guide id="2" pos="95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FD1423-E1CD-F9FF-816B-A454DBBEF0DE}"/>
              </a:ext>
            </a:extLst>
          </p:cNvPr>
          <p:cNvSpPr txBox="1">
            <a:spLocks noGrp="1" noRot="1" noMove="1" noResize="1" noEditPoints="1" noAdjustHandles="1" noChangeArrowheads="1" noChangeShapeType="1"/>
          </p:cNvSpPr>
          <p:nvPr/>
        </p:nvSpPr>
        <p:spPr>
          <a:xfrm>
            <a:off x="1287194" y="515569"/>
            <a:ext cx="22233205" cy="3389498"/>
          </a:xfrm>
          <a:prstGeom prst="rect">
            <a:avLst/>
          </a:prstGeom>
        </p:spPr>
        <p:txBody>
          <a:bodyPr anchor="t" anchorCtr="0"/>
          <a:lstStyle>
            <a:lvl1pPr algn="l" defTabSz="685800" rtl="0" eaLnBrk="1" latinLnBrk="0" hangingPunct="1">
              <a:lnSpc>
                <a:spcPct val="90000"/>
              </a:lnSpc>
              <a:spcBef>
                <a:spcPct val="0"/>
              </a:spcBef>
              <a:buNone/>
              <a:defRPr sz="4500" b="1" kern="1200">
                <a:solidFill>
                  <a:srgbClr val="3A5EAA"/>
                </a:solidFill>
                <a:latin typeface="+mj-lt"/>
                <a:ea typeface="+mj-ea"/>
                <a:cs typeface="+mj-cs"/>
              </a:defRPr>
            </a:lvl1pPr>
          </a:lstStyle>
          <a:p>
            <a:pPr>
              <a:lnSpc>
                <a:spcPct val="100000"/>
              </a:lnSpc>
            </a:pPr>
            <a:r>
              <a:rPr lang="pt-PT" sz="8800" dirty="0">
                <a:solidFill>
                  <a:srgbClr val="D33825"/>
                </a:solidFill>
                <a:latin typeface="Calibri" panose="020F0502020204030204" pitchFamily="34" charset="0"/>
                <a:ea typeface="Calibri" panose="020F0502020204030204" pitchFamily="34" charset="0"/>
                <a:cs typeface="Calibri" panose="020F0502020204030204" pitchFamily="34" charset="0"/>
              </a:rPr>
              <a:t>Title </a:t>
            </a:r>
            <a:r>
              <a:rPr lang="hr-HR" sz="8800" dirty="0">
                <a:solidFill>
                  <a:srgbClr val="D33825"/>
                </a:solidFill>
                <a:latin typeface="Calibri" panose="020F0502020204030204" pitchFamily="34" charset="0"/>
                <a:ea typeface="Calibri" panose="020F0502020204030204" pitchFamily="34" charset="0"/>
                <a:cs typeface="Calibri" panose="020F0502020204030204" pitchFamily="34" charset="0"/>
              </a:rPr>
              <a:t>(max </a:t>
            </a:r>
            <a:r>
              <a:rPr lang="en-NZ" sz="8800" dirty="0">
                <a:solidFill>
                  <a:srgbClr val="D33825"/>
                </a:solidFill>
                <a:latin typeface="Calibri" panose="020F0502020204030204" pitchFamily="34" charset="0"/>
                <a:ea typeface="Calibri" panose="020F0502020204030204" pitchFamily="34" charset="0"/>
                <a:cs typeface="Calibri" panose="020F0502020204030204" pitchFamily="34" charset="0"/>
              </a:rPr>
              <a:t>three</a:t>
            </a:r>
            <a:r>
              <a:rPr lang="hr-HR" sz="8800" dirty="0">
                <a:solidFill>
                  <a:srgbClr val="D33825"/>
                </a:solidFill>
                <a:latin typeface="Calibri" panose="020F0502020204030204" pitchFamily="34" charset="0"/>
                <a:ea typeface="Calibri" panose="020F0502020204030204" pitchFamily="34" charset="0"/>
                <a:cs typeface="Calibri" panose="020F0502020204030204" pitchFamily="34" charset="0"/>
              </a:rPr>
              <a:t> rows)</a:t>
            </a:r>
            <a:r>
              <a:rPr lang="en-NZ" sz="8800" dirty="0">
                <a:solidFill>
                  <a:srgbClr val="D33825"/>
                </a:solidFill>
                <a:latin typeface="Calibri" panose="020F0502020204030204" pitchFamily="34" charset="0"/>
                <a:ea typeface="Calibri" panose="020F0502020204030204" pitchFamily="34" charset="0"/>
                <a:cs typeface="Calibri" panose="020F0502020204030204" pitchFamily="34" charset="0"/>
              </a:rPr>
              <a:t>, Calibri font</a:t>
            </a:r>
            <a:r>
              <a:rPr lang="pt-PT" sz="8800" dirty="0">
                <a:solidFill>
                  <a:srgbClr val="D33825"/>
                </a:solidFill>
                <a:latin typeface="Calibri" panose="020F0502020204030204" pitchFamily="34" charset="0"/>
                <a:ea typeface="Calibri" panose="020F0502020204030204" pitchFamily="34" charset="0"/>
                <a:cs typeface="Calibri" panose="020F0502020204030204" pitchFamily="34" charset="0"/>
              </a:rPr>
              <a:t>, </a:t>
            </a:r>
            <a:r>
              <a:rPr lang="en-NZ" sz="8800" dirty="0">
                <a:solidFill>
                  <a:srgbClr val="D33825"/>
                </a:solidFill>
                <a:latin typeface="Calibri" panose="020F0502020204030204" pitchFamily="34" charset="0"/>
                <a:ea typeface="Calibri" panose="020F0502020204030204" pitchFamily="34" charset="0"/>
                <a:cs typeface="Calibri" panose="020F0502020204030204" pitchFamily="34" charset="0"/>
              </a:rPr>
              <a:t>88</a:t>
            </a:r>
            <a:r>
              <a:rPr lang="hr-HR" sz="8800" dirty="0">
                <a:solidFill>
                  <a:srgbClr val="D33825"/>
                </a:solidFill>
                <a:latin typeface="Calibri" panose="020F0502020204030204" pitchFamily="34" charset="0"/>
                <a:ea typeface="Calibri" panose="020F0502020204030204" pitchFamily="34" charset="0"/>
                <a:cs typeface="Calibri" panose="020F0502020204030204" pitchFamily="34" charset="0"/>
              </a:rPr>
              <a:t>pt</a:t>
            </a:r>
            <a:r>
              <a:rPr lang="pt-PT" sz="8800" dirty="0">
                <a:solidFill>
                  <a:srgbClr val="D33825"/>
                </a:solidFill>
                <a:latin typeface="Calibri" panose="020F0502020204030204" pitchFamily="34" charset="0"/>
                <a:ea typeface="Calibri" panose="020F0502020204030204" pitchFamily="34" charset="0"/>
                <a:cs typeface="Calibri" panose="020F0502020204030204" pitchFamily="34" charset="0"/>
              </a:rPr>
              <a:t>, bold</a:t>
            </a:r>
          </a:p>
          <a:p>
            <a:pPr>
              <a:lnSpc>
                <a:spcPct val="100000"/>
              </a:lnSpc>
            </a:pPr>
            <a:r>
              <a:rPr lang="pt-PT" sz="8800" dirty="0">
                <a:solidFill>
                  <a:srgbClr val="D33825"/>
                </a:solidFill>
                <a:latin typeface="Calibri" panose="020F0502020204030204" pitchFamily="34" charset="0"/>
                <a:ea typeface="Calibri" panose="020F0502020204030204" pitchFamily="34" charset="0"/>
                <a:cs typeface="Calibri" panose="020F0502020204030204" pitchFamily="34" charset="0"/>
              </a:rPr>
              <a:t>Title Row 2</a:t>
            </a:r>
          </a:p>
          <a:p>
            <a:pPr>
              <a:lnSpc>
                <a:spcPct val="100000"/>
              </a:lnSpc>
            </a:pPr>
            <a:r>
              <a:rPr lang="pt-PT" sz="8800" dirty="0">
                <a:solidFill>
                  <a:srgbClr val="D33825"/>
                </a:solidFill>
                <a:latin typeface="Calibri" panose="020F0502020204030204" pitchFamily="34" charset="0"/>
                <a:ea typeface="Calibri" panose="020F0502020204030204" pitchFamily="34" charset="0"/>
                <a:cs typeface="Calibri" panose="020F0502020204030204" pitchFamily="34" charset="0"/>
              </a:rPr>
              <a:t>Title Row 3</a:t>
            </a:r>
          </a:p>
        </p:txBody>
      </p:sp>
      <p:sp>
        <p:nvSpPr>
          <p:cNvPr id="2" name="TextBox 1">
            <a:extLst>
              <a:ext uri="{FF2B5EF4-FFF2-40B4-BE49-F238E27FC236}">
                <a16:creationId xmlns:a16="http://schemas.microsoft.com/office/drawing/2014/main" id="{DFA71692-BA71-4644-2F7B-3906DDF58666}"/>
              </a:ext>
            </a:extLst>
          </p:cNvPr>
          <p:cNvSpPr txBox="1">
            <a:spLocks noGrp="1" noRot="1" noMove="1" noResize="1" noEditPoints="1" noAdjustHandles="1" noChangeArrowheads="1" noChangeShapeType="1"/>
          </p:cNvSpPr>
          <p:nvPr/>
        </p:nvSpPr>
        <p:spPr>
          <a:xfrm>
            <a:off x="1287194" y="4611171"/>
            <a:ext cx="27926142" cy="2745367"/>
          </a:xfrm>
          <a:prstGeom prst="rect">
            <a:avLst/>
          </a:prstGeom>
          <a:noFill/>
          <a:ln>
            <a:noFill/>
            <a:prstDash val="dash"/>
          </a:ln>
        </p:spPr>
        <p:txBody>
          <a:bodyPr wrap="square" rtlCol="0">
            <a:spAutoFit/>
          </a:bodyPr>
          <a:lstStyle/>
          <a:p>
            <a:pPr algn="just">
              <a:lnSpc>
                <a:spcPct val="110000"/>
              </a:lnSpc>
              <a:spcBef>
                <a:spcPts val="600"/>
              </a:spcBef>
              <a:buNone/>
            </a:pPr>
            <a:r>
              <a:rPr lang="en-NZ" sz="4800" i="1" dirty="0">
                <a:solidFill>
                  <a:srgbClr val="D43825"/>
                </a:solidFill>
                <a:effectLst/>
                <a:latin typeface="Calibri" panose="020F0502020204030204" pitchFamily="34" charset="0"/>
                <a:ea typeface="Times New Roman" panose="02020603050405020304" pitchFamily="18" charset="0"/>
              </a:rPr>
              <a:t>A.B. Surname</a:t>
            </a:r>
            <a:r>
              <a:rPr lang="en-NZ" sz="4800" i="1" baseline="30000" dirty="0">
                <a:solidFill>
                  <a:srgbClr val="D43825"/>
                </a:solidFill>
                <a:effectLst/>
                <a:latin typeface="Calibri" panose="020F0502020204030204" pitchFamily="34" charset="0"/>
                <a:ea typeface="Times New Roman" panose="02020603050405020304" pitchFamily="18" charset="0"/>
              </a:rPr>
              <a:t>1</a:t>
            </a:r>
            <a:r>
              <a:rPr lang="en-NZ" sz="4800" i="1" dirty="0">
                <a:solidFill>
                  <a:srgbClr val="D43825"/>
                </a:solidFill>
                <a:effectLst/>
                <a:latin typeface="Calibri" panose="020F0502020204030204" pitchFamily="34" charset="0"/>
                <a:ea typeface="Times New Roman" panose="02020603050405020304" pitchFamily="18" charset="0"/>
              </a:rPr>
              <a:t>, A.B.C. Surname</a:t>
            </a:r>
            <a:r>
              <a:rPr lang="en-NZ" sz="4800" i="1" baseline="30000" dirty="0">
                <a:solidFill>
                  <a:srgbClr val="D43825"/>
                </a:solidFill>
                <a:effectLst/>
                <a:latin typeface="Calibri" panose="020F0502020204030204" pitchFamily="34" charset="0"/>
                <a:ea typeface="Times New Roman" panose="02020603050405020304" pitchFamily="18" charset="0"/>
              </a:rPr>
              <a:t>1,2</a:t>
            </a:r>
            <a:r>
              <a:rPr lang="en-NZ" sz="4800" i="1" dirty="0">
                <a:solidFill>
                  <a:srgbClr val="D43825"/>
                </a:solidFill>
                <a:effectLst/>
                <a:latin typeface="Calibri" panose="020F0502020204030204" pitchFamily="34" charset="0"/>
                <a:ea typeface="Times New Roman" panose="02020603050405020304" pitchFamily="18" charset="0"/>
              </a:rPr>
              <a:t>, A-C. Surname</a:t>
            </a:r>
            <a:r>
              <a:rPr lang="en-NZ" sz="4800" i="1" baseline="30000" dirty="0">
                <a:solidFill>
                  <a:srgbClr val="D43825"/>
                </a:solidFill>
                <a:effectLst/>
                <a:latin typeface="Calibri" panose="020F0502020204030204" pitchFamily="34" charset="0"/>
                <a:ea typeface="Times New Roman" panose="02020603050405020304" pitchFamily="18" charset="0"/>
              </a:rPr>
              <a:t>1</a:t>
            </a:r>
            <a:r>
              <a:rPr lang="en-NZ" sz="4800" i="1" dirty="0">
                <a:solidFill>
                  <a:srgbClr val="D43825"/>
                </a:solidFill>
                <a:effectLst/>
                <a:latin typeface="Calibri" panose="020F0502020204030204" pitchFamily="34" charset="0"/>
                <a:ea typeface="Times New Roman" panose="02020603050405020304" pitchFamily="18" charset="0"/>
              </a:rPr>
              <a:t> &amp; A. Surname</a:t>
            </a:r>
            <a:r>
              <a:rPr lang="en-NZ" sz="4800" i="1" baseline="30000" dirty="0">
                <a:solidFill>
                  <a:srgbClr val="D43825"/>
                </a:solidFill>
                <a:effectLst/>
                <a:latin typeface="Calibri" panose="020F0502020204030204" pitchFamily="34" charset="0"/>
                <a:ea typeface="Times New Roman" panose="02020603050405020304" pitchFamily="18" charset="0"/>
              </a:rPr>
              <a:t>3</a:t>
            </a:r>
            <a:endParaRPr lang="en-NZ" sz="4800" i="1" dirty="0">
              <a:solidFill>
                <a:srgbClr val="D43825"/>
              </a:solidFill>
              <a:effectLst/>
              <a:latin typeface="Calibri" panose="020F0502020204030204" pitchFamily="34" charset="0"/>
              <a:ea typeface="Times New Roman" panose="02020603050405020304" pitchFamily="18" charset="0"/>
            </a:endParaRPr>
          </a:p>
          <a:p>
            <a:pPr algn="just">
              <a:spcAft>
                <a:spcPts val="300"/>
              </a:spcAft>
              <a:buNone/>
            </a:pPr>
            <a:r>
              <a:rPr lang="en-NZ" sz="4400" baseline="30000" dirty="0">
                <a:solidFill>
                  <a:srgbClr val="000000"/>
                </a:solidFill>
                <a:effectLst/>
                <a:latin typeface="Calibri" panose="020F0502020204030204" pitchFamily="34" charset="0"/>
                <a:ea typeface="Times New Roman" panose="02020603050405020304" pitchFamily="18" charset="0"/>
              </a:rPr>
              <a:t>1</a:t>
            </a:r>
            <a:r>
              <a:rPr lang="en-NZ" sz="3600" dirty="0">
                <a:solidFill>
                  <a:srgbClr val="000000"/>
                </a:solidFill>
                <a:effectLst/>
                <a:latin typeface="Calibri" panose="020F0502020204030204" pitchFamily="34" charset="0"/>
                <a:ea typeface="Times New Roman" panose="02020603050405020304" pitchFamily="18" charset="0"/>
              </a:rPr>
              <a:t>Department of earth sciences, Simon Fraser University, Burnaby, BC, CANADA</a:t>
            </a:r>
          </a:p>
          <a:p>
            <a:pPr algn="just">
              <a:spcAft>
                <a:spcPts val="300"/>
              </a:spcAft>
              <a:buNone/>
            </a:pPr>
            <a:r>
              <a:rPr lang="en-NZ" sz="4400" baseline="30000" dirty="0">
                <a:solidFill>
                  <a:srgbClr val="000000"/>
                </a:solidFill>
                <a:effectLst/>
                <a:latin typeface="Calibri" panose="020F0502020204030204" pitchFamily="34" charset="0"/>
                <a:ea typeface="Times New Roman" panose="02020603050405020304" pitchFamily="18" charset="0"/>
              </a:rPr>
              <a:t>2</a:t>
            </a:r>
            <a:r>
              <a:rPr lang="en-NZ" sz="3600" dirty="0">
                <a:solidFill>
                  <a:srgbClr val="000000"/>
                </a:solidFill>
                <a:effectLst/>
                <a:latin typeface="Calibri" panose="020F0502020204030204" pitchFamily="34" charset="0"/>
                <a:ea typeface="Times New Roman" panose="02020603050405020304" pitchFamily="18" charset="0"/>
              </a:rPr>
              <a:t>Department/Unit (if desired), Company/Institute name, City, State/Province (if desired), Country</a:t>
            </a:r>
          </a:p>
          <a:p>
            <a:pPr>
              <a:buNone/>
            </a:pPr>
            <a:r>
              <a:rPr lang="en-NZ" sz="4400"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Department/Unit (if desired), Company/Institute name, City, State/Province (if desired), Country</a:t>
            </a:r>
            <a:endParaRPr lang="hr-HR" sz="36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2E1003F-E916-943B-682E-FC10E6178C5D}"/>
              </a:ext>
            </a:extLst>
          </p:cNvPr>
          <p:cNvSpPr txBox="1">
            <a:spLocks noGrp="1" noRot="1" noMove="1" noResize="1" noEditPoints="1" noAdjustHandles="1" noChangeArrowheads="1" noChangeShapeType="1"/>
          </p:cNvSpPr>
          <p:nvPr/>
        </p:nvSpPr>
        <p:spPr>
          <a:xfrm>
            <a:off x="1287194" y="7540130"/>
            <a:ext cx="27926142" cy="32253661"/>
          </a:xfrm>
          <a:prstGeom prst="rect">
            <a:avLst/>
          </a:prstGeom>
          <a:noFill/>
        </p:spPr>
        <p:txBody>
          <a:bodyPr wrap="square" numCol="3" spcCol="540000" rtlCol="0">
            <a:noAutofit/>
          </a:bodyPr>
          <a:lstStyle/>
          <a:p>
            <a:pPr algn="just">
              <a:spcAft>
                <a:spcPts val="2400"/>
              </a:spcAft>
              <a:buNone/>
            </a:pPr>
            <a:r>
              <a:rPr lang="en-NZ" sz="3600" b="1" cap="all" dirty="0">
                <a:solidFill>
                  <a:srgbClr val="D43825"/>
                </a:solidFill>
                <a:effectLst/>
                <a:latin typeface="Arial" panose="020B0604020202020204" pitchFamily="34" charset="0"/>
                <a:ea typeface="Times New Roman" panose="02020603050405020304" pitchFamily="18" charset="0"/>
              </a:rPr>
              <a:t>ABSTRACT</a:t>
            </a:r>
          </a:p>
          <a:p>
            <a:pPr algn="just">
              <a:lnSpc>
                <a:spcPct val="110000"/>
              </a:lnSpc>
              <a:spcAft>
                <a:spcPts val="2400"/>
              </a:spcAft>
              <a:buNone/>
            </a:pP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You do not need to repeat the abstract from your paper, unless it helps with communication.</a:t>
            </a:r>
          </a:p>
          <a:p>
            <a:pPr lvl="0" algn="just">
              <a:spcAft>
                <a:spcPts val="2400"/>
              </a:spcAft>
              <a:tabLst>
                <a:tab pos="269875" algn="l"/>
              </a:tabLst>
            </a:pPr>
            <a:r>
              <a:rPr lang="en-NZ" sz="3600" b="1" cap="all" dirty="0">
                <a:solidFill>
                  <a:srgbClr val="D43825"/>
                </a:solidFill>
                <a:latin typeface="Arial" panose="020B0604020202020204" pitchFamily="34" charset="0"/>
              </a:rPr>
              <a:t>presentation introduction</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We ask you to bring along a physical poster (A0 portrait orientation, approx. 841 x 1189 mm). Authors need to bring their poster printed on the morning of 30 April 2026. You will be allocated a poster board number and on arrival at the conference (this will be the same number as your paper number).</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Please locate your allocated board which will be located in the Level 5 Balcony Foyer.</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Velcro dots will be provided and will be attached to the board for you to use. Posters will be on display throughout the entire workshop. We will ask poster presenters to stand with their poster at designated times so that people can converse with you about your paper.</a:t>
            </a:r>
          </a:p>
          <a:p>
            <a:pPr lvl="0" algn="just">
              <a:spcAft>
                <a:spcPts val="2400"/>
              </a:spcAft>
              <a:tabLst>
                <a:tab pos="269875" algn="l"/>
              </a:tabLst>
            </a:pPr>
            <a:r>
              <a:rPr lang="en-NZ" sz="3600" b="1" kern="0" cap="all" dirty="0">
                <a:solidFill>
                  <a:srgbClr val="D43825"/>
                </a:solidFill>
                <a:effectLst/>
                <a:latin typeface="Arial Bold" panose="020B0704020202020204" pitchFamily="34" charset="0"/>
                <a:cs typeface="Arial" panose="020B0604020202020204" pitchFamily="34" charset="0"/>
              </a:rPr>
              <a:t>Format</a:t>
            </a:r>
          </a:p>
          <a:p>
            <a:pPr marL="0" lvl="1" algn="just">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Readable font</a:t>
            </a:r>
          </a:p>
          <a:p>
            <a:pPr algn="just">
              <a:lnSpc>
                <a:spcPct val="110000"/>
              </a:lnSpc>
              <a:spcAft>
                <a:spcPts val="2400"/>
              </a:spcAft>
              <a:buNone/>
            </a:pPr>
            <a:r>
              <a:rPr lang="en-NZ" sz="3600" dirty="0">
                <a:solidFill>
                  <a:srgbClr val="000000"/>
                </a:solidFill>
                <a:latin typeface="Calibri" panose="020F0502020204030204" pitchFamily="34" charset="0"/>
                <a:cs typeface="Times New Roman" panose="02020603050405020304" pitchFamily="18" charset="0"/>
              </a:rPr>
              <a:t>Use a Sans-Serif font for better on-poster readability. Calibri is recommended. Avoid serif fonts (like Times New Roman) for body text, as they can be harder to read in large blocks from a distance.</a:t>
            </a:r>
          </a:p>
          <a:p>
            <a:pPr marL="0" lvl="1" algn="just">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High contrast</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Use black text on a white background for maximum readability.</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Avoid busy or dark backgrounds, which can make text disappear.</a:t>
            </a:r>
          </a:p>
          <a:p>
            <a:pPr marL="0" lvl="1" algn="just">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Text and layout tips</a:t>
            </a:r>
          </a:p>
          <a:p>
            <a:pPr marL="342900" lvl="0" indent="-342900" algn="just">
              <a:lnSpc>
                <a:spcPct val="110000"/>
              </a:lnSpc>
              <a:spcAft>
                <a:spcPts val="2400"/>
              </a:spcAft>
              <a:buFont typeface="Symbol" panose="05050102010706020507" pitchFamily="18" charset="2"/>
              <a:buChar char=""/>
            </a:pP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Don't create a "Wall of Text“ – like this!</a:t>
            </a:r>
          </a:p>
          <a:p>
            <a:pPr marL="342900" lvl="0" indent="-342900" algn="just">
              <a:lnSpc>
                <a:spcPct val="110000"/>
              </a:lnSpc>
              <a:spcAft>
                <a:spcPts val="2400"/>
              </a:spcAft>
              <a:buFont typeface="Symbol" panose="05050102010706020507" pitchFamily="18" charset="2"/>
              <a:buChar char=""/>
            </a:pP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Use bullet points instead of long paragraphs.</a:t>
            </a:r>
          </a:p>
          <a:p>
            <a:pPr marL="342900" lvl="0" indent="-342900" algn="just">
              <a:lnSpc>
                <a:spcPct val="110000"/>
              </a:lnSpc>
              <a:spcAft>
                <a:spcPts val="2400"/>
              </a:spcAft>
              <a:buFont typeface="Symbol" panose="05050102010706020507" pitchFamily="18" charset="2"/>
              <a:buChar char=""/>
            </a:pP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Keep text concise. A poster is a visual summary and a conversation starter, not your full paper. Aim for around 300-800 words total.</a:t>
            </a:r>
          </a:p>
          <a:p>
            <a:pPr marL="342900" lvl="0" indent="-342900" algn="just">
              <a:lnSpc>
                <a:spcPct val="110000"/>
              </a:lnSpc>
              <a:spcAft>
                <a:spcPts val="2400"/>
              </a:spcAft>
              <a:buFont typeface="Symbol" panose="05050102010706020507" pitchFamily="18" charset="2"/>
              <a:buChar char=""/>
            </a:pPr>
            <a:r>
              <a:rPr lang="en-NZ"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Embrace whitespace. A clean, uncluttered layout is much more inviting and easier to read. Use columns (3 on a portrait A0 is  standard) to organize your content.</a:t>
            </a:r>
          </a:p>
          <a:p>
            <a:pPr marL="0" lvl="1" algn="just">
              <a:lnSpc>
                <a:spcPct val="110000"/>
              </a:lnSpc>
              <a:spcAft>
                <a:spcPts val="2400"/>
              </a:spcAft>
              <a:tabLst>
                <a:tab pos="269875" algn="l"/>
              </a:tabLst>
            </a:pPr>
            <a:endParaRPr lang="en-NZ" sz="3600" b="1" i="1" dirty="0">
              <a:solidFill>
                <a:srgbClr val="71112A"/>
              </a:solidFill>
              <a:latin typeface="Arial Bold" panose="020B0704020202020204" pitchFamily="34" charset="0"/>
              <a:cs typeface="Arial" panose="020B0604020202020204" pitchFamily="34" charset="0"/>
            </a:endParaRPr>
          </a:p>
          <a:p>
            <a:pPr marL="0" lvl="1" algn="just">
              <a:lnSpc>
                <a:spcPct val="110000"/>
              </a:lnSpc>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Graphics are key</a:t>
            </a:r>
          </a:p>
          <a:p>
            <a:pPr algn="just">
              <a:lnSpc>
                <a:spcPct val="110000"/>
              </a:lnSpc>
              <a:spcAft>
                <a:spcPts val="2400"/>
              </a:spcAft>
              <a:buNone/>
            </a:pPr>
            <a:r>
              <a:rPr lang="en-NZ" sz="3600" dirty="0">
                <a:solidFill>
                  <a:srgbClr val="000000"/>
                </a:solidFill>
                <a:latin typeface="Calibri" panose="020F0502020204030204" pitchFamily="34" charset="0"/>
                <a:cs typeface="Times New Roman" panose="02020603050405020304" pitchFamily="18" charset="0"/>
              </a:rPr>
              <a:t>Use high-resolution images, charts, and graphs to tell your story visually.</a:t>
            </a:r>
          </a:p>
          <a:p>
            <a:pPr algn="just">
              <a:lnSpc>
                <a:spcPct val="110000"/>
              </a:lnSpc>
              <a:spcAft>
                <a:spcPts val="2400"/>
              </a:spcAft>
              <a:buNone/>
            </a:pPr>
            <a:r>
              <a:rPr lang="en-NZ" sz="3600" dirty="0">
                <a:solidFill>
                  <a:srgbClr val="000000"/>
                </a:solidFill>
                <a:latin typeface="Calibri" panose="020F0502020204030204" pitchFamily="34" charset="0"/>
                <a:cs typeface="Times New Roman" panose="02020603050405020304" pitchFamily="18" charset="0"/>
              </a:rPr>
              <a:t>Ensure all graphics are clear and not pixelated. As a rule of thumb, images should be at least 150 DPI at their final printed size.</a:t>
            </a:r>
          </a:p>
          <a:p>
            <a:pPr lvl="0" algn="just">
              <a:spcAft>
                <a:spcPts val="2400"/>
              </a:spcAft>
              <a:tabLst>
                <a:tab pos="269875" algn="l"/>
              </a:tabLst>
            </a:pPr>
            <a:r>
              <a:rPr lang="en-NZ" sz="3600" b="1" kern="0" cap="all" dirty="0">
                <a:solidFill>
                  <a:srgbClr val="D43825"/>
                </a:solidFill>
                <a:effectLst/>
                <a:latin typeface="Arial Bold" panose="020B0704020202020204" pitchFamily="34" charset="0"/>
                <a:cs typeface="Arial" panose="020B0604020202020204" pitchFamily="34" charset="0"/>
              </a:rPr>
              <a:t>Preparing to print</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Before you send your poster for its expensive A0 printing, print a small section of your poster on a standard A4 or Letter-sized paper at 100% scale.</a:t>
            </a:r>
          </a:p>
          <a:p>
            <a:pPr algn="just">
              <a:lnSpc>
                <a:spcPct val="110000"/>
              </a:lnSpc>
              <a:spcAft>
                <a:spcPts val="2400"/>
              </a:spcAft>
            </a:pPr>
            <a:r>
              <a:rPr lang="en-NZ" sz="3600" dirty="0">
                <a:solidFill>
                  <a:srgbClr val="000000"/>
                </a:solidFill>
                <a:latin typeface="Calibri" panose="020F0502020204030204" pitchFamily="34" charset="0"/>
                <a:cs typeface="Times New Roman" panose="02020603050405020304" pitchFamily="18" charset="0"/>
              </a:rPr>
              <a:t>Choose a slice that includes the title, a heading, some body text, and an image caption. Hold it at arm's length. Can you read it comfortably? This simple test will save you from discovering a critical readability issue after it's too late.</a:t>
            </a:r>
          </a:p>
          <a:p>
            <a:pPr algn="just">
              <a:spcAft>
                <a:spcPts val="2400"/>
              </a:spcAft>
              <a:tabLst>
                <a:tab pos="269875" algn="l"/>
              </a:tabLst>
            </a:pPr>
            <a:r>
              <a:rPr lang="en-NZ" sz="3600" b="1" kern="0" cap="all" dirty="0">
                <a:solidFill>
                  <a:srgbClr val="D43825"/>
                </a:solidFill>
                <a:latin typeface="Arial Bold" panose="020B0704020202020204" pitchFamily="34" charset="0"/>
                <a:cs typeface="Arial" panose="020B0604020202020204" pitchFamily="34" charset="0"/>
              </a:rPr>
              <a:t>Format examples</a:t>
            </a:r>
          </a:p>
          <a:p>
            <a:pPr algn="just">
              <a:spcAft>
                <a:spcPts val="2400"/>
              </a:spcAft>
              <a:tabLst>
                <a:tab pos="269875" algn="l"/>
              </a:tabLst>
            </a:pPr>
            <a:r>
              <a:rPr lang="en-NZ" sz="3600" dirty="0">
                <a:solidFill>
                  <a:srgbClr val="000000"/>
                </a:solidFill>
                <a:latin typeface="Calibri" panose="020F0502020204030204" pitchFamily="34" charset="0"/>
                <a:cs typeface="Times New Roman" panose="02020603050405020304" pitchFamily="18" charset="0"/>
              </a:rPr>
              <a:t>Body text is Calibri, size 24-32. There is a 24 point space after each paragraph.</a:t>
            </a:r>
          </a:p>
          <a:p>
            <a:pPr algn="just">
              <a:spcAft>
                <a:spcPts val="2400"/>
              </a:spcAft>
              <a:tabLst>
                <a:tab pos="269875" algn="l"/>
              </a:tabLst>
            </a:pPr>
            <a:r>
              <a:rPr lang="en-NZ" sz="3600" dirty="0">
                <a:solidFill>
                  <a:srgbClr val="000000"/>
                </a:solidFill>
                <a:latin typeface="Calibri" panose="020F0502020204030204" pitchFamily="34" charset="0"/>
                <a:cs typeface="Times New Roman" panose="02020603050405020304" pitchFamily="18" charset="0"/>
              </a:rPr>
              <a:t>Top level titles are font size 36, ALL CAPITALS, colour 212,56,37.</a:t>
            </a:r>
          </a:p>
          <a:p>
            <a:pPr algn="just">
              <a:spcAft>
                <a:spcPts val="2400"/>
              </a:spcAft>
              <a:tabLst>
                <a:tab pos="269875" algn="l"/>
              </a:tabLst>
            </a:pPr>
            <a:r>
              <a:rPr lang="en-NZ" sz="3600" dirty="0">
                <a:solidFill>
                  <a:srgbClr val="000000"/>
                </a:solidFill>
                <a:latin typeface="Calibri" panose="020F0502020204030204" pitchFamily="34" charset="0"/>
                <a:cs typeface="Times New Roman" panose="02020603050405020304" pitchFamily="18" charset="0"/>
              </a:rPr>
              <a:t>Second level titles are font size 36, colour 113,17,42.</a:t>
            </a:r>
          </a:p>
          <a:p>
            <a:pPr marL="0" lvl="1" algn="just">
              <a:spcBef>
                <a:spcPts val="1200"/>
              </a:spcBef>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Table and figure labels</a:t>
            </a:r>
          </a:p>
          <a:p>
            <a:pPr algn="just">
              <a:spcAft>
                <a:spcPts val="1000"/>
              </a:spcAft>
              <a:buNone/>
            </a:pPr>
            <a:r>
              <a:rPr lang="en-NZ" sz="3600" dirty="0">
                <a:solidFill>
                  <a:srgbClr val="000000"/>
                </a:solidFill>
                <a:latin typeface="Calibri" panose="020F0502020204030204" pitchFamily="34" charset="0"/>
                <a:cs typeface="Times New Roman" panose="02020603050405020304" pitchFamily="18" charset="0"/>
              </a:rPr>
              <a:t>It’s sometimes easier to insert tables as images.</a:t>
            </a:r>
          </a:p>
          <a:p>
            <a:pPr algn="just">
              <a:spcAft>
                <a:spcPts val="1000"/>
              </a:spcAft>
              <a:buNone/>
            </a:pPr>
            <a:endParaRPr lang="en-NZ" sz="3600" dirty="0">
              <a:solidFill>
                <a:srgbClr val="000000"/>
              </a:solidFill>
              <a:latin typeface="Calibri" panose="020F0502020204030204" pitchFamily="34" charset="0"/>
              <a:cs typeface="Times New Roman" panose="02020603050405020304" pitchFamily="18" charset="0"/>
            </a:endParaRPr>
          </a:p>
          <a:p>
            <a:pPr algn="just">
              <a:spcAft>
                <a:spcPts val="1000"/>
              </a:spcAft>
              <a:buNone/>
            </a:pPr>
            <a:endParaRPr lang="en-NZ" sz="3600" dirty="0">
              <a:solidFill>
                <a:srgbClr val="000000"/>
              </a:solidFill>
              <a:latin typeface="Calibri" panose="020F0502020204030204" pitchFamily="34" charset="0"/>
              <a:cs typeface="Times New Roman" panose="02020603050405020304" pitchFamily="18" charset="0"/>
            </a:endParaRPr>
          </a:p>
          <a:p>
            <a:pPr algn="just">
              <a:spcAft>
                <a:spcPts val="1000"/>
              </a:spcAft>
              <a:buNone/>
            </a:pPr>
            <a:endParaRPr lang="en-NZ" sz="3600" dirty="0">
              <a:solidFill>
                <a:srgbClr val="000000"/>
              </a:solidFill>
              <a:latin typeface="Calibri" panose="020F0502020204030204" pitchFamily="34" charset="0"/>
              <a:cs typeface="Times New Roman" panose="02020603050405020304" pitchFamily="18" charset="0"/>
            </a:endParaRPr>
          </a:p>
          <a:p>
            <a:pPr algn="just">
              <a:spcAft>
                <a:spcPts val="1000"/>
              </a:spcAft>
              <a:buNone/>
            </a:pPr>
            <a:endParaRPr lang="en-NZ" sz="3600" dirty="0">
              <a:solidFill>
                <a:srgbClr val="000000"/>
              </a:solidFill>
              <a:latin typeface="Calibri" panose="020F0502020204030204" pitchFamily="34" charset="0"/>
              <a:cs typeface="Times New Roman" panose="02020603050405020304" pitchFamily="18" charset="0"/>
            </a:endParaRPr>
          </a:p>
          <a:p>
            <a:pPr algn="just">
              <a:spcAft>
                <a:spcPts val="1000"/>
              </a:spcAft>
              <a:buNone/>
            </a:pPr>
            <a:r>
              <a:rPr lang="en-NZ" sz="3600" i="1" dirty="0">
                <a:solidFill>
                  <a:srgbClr val="71112A"/>
                </a:solidFill>
                <a:effectLst/>
                <a:latin typeface="Calibri" panose="020F0502020204030204" pitchFamily="34" charset="0"/>
                <a:ea typeface="Times New Roman" panose="02020603050405020304" pitchFamily="18" charset="0"/>
                <a:cs typeface="Times New Roman" panose="02020603050405020304" pitchFamily="18" charset="0"/>
              </a:rPr>
              <a:t>Table 1: Table title (size 20-24).</a:t>
            </a: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endParaRPr lang="en-NZ" sz="3600" b="1" i="1" dirty="0">
              <a:solidFill>
                <a:srgbClr val="71112A"/>
              </a:solidFill>
              <a:latin typeface="Arial Bold" panose="020B0704020202020204" pitchFamily="34" charset="0"/>
              <a:cs typeface="Arial" panose="020B0604020202020204" pitchFamily="34" charset="0"/>
            </a:endParaRPr>
          </a:p>
          <a:p>
            <a:pPr algn="just">
              <a:spcAft>
                <a:spcPts val="1000"/>
              </a:spcAft>
              <a:buNone/>
            </a:pPr>
            <a:r>
              <a:rPr lang="en-NZ" sz="3600" i="1" dirty="0">
                <a:solidFill>
                  <a:srgbClr val="71112A"/>
                </a:solidFill>
                <a:effectLst/>
                <a:latin typeface="Calibri" panose="020F0502020204030204" pitchFamily="34" charset="0"/>
                <a:ea typeface="Times New Roman" panose="02020603050405020304" pitchFamily="18" charset="0"/>
                <a:cs typeface="Times New Roman" panose="02020603050405020304" pitchFamily="18" charset="0"/>
              </a:rPr>
              <a:t>Figure 2: Short description (size 20-24).</a:t>
            </a:r>
          </a:p>
          <a:p>
            <a:pPr algn="just">
              <a:lnSpc>
                <a:spcPct val="110000"/>
              </a:lnSpc>
              <a:spcAft>
                <a:spcPts val="2400"/>
              </a:spcAft>
              <a:buNone/>
            </a:pPr>
            <a:r>
              <a:rPr lang="en-NZ" sz="3600" dirty="0">
                <a:solidFill>
                  <a:srgbClr val="000000"/>
                </a:solidFill>
                <a:latin typeface="Calibri" panose="020F0502020204030204" pitchFamily="34" charset="0"/>
                <a:cs typeface="Times New Roman" panose="02020603050405020304" pitchFamily="18" charset="0"/>
              </a:rPr>
              <a:t>Figures can be pasted in on top of this text box – use simple return (enter button) spaces to fit the text around these.</a:t>
            </a:r>
          </a:p>
          <a:p>
            <a:pPr marL="0" lvl="1" algn="just">
              <a:spcBef>
                <a:spcPts val="1200"/>
              </a:spcBef>
              <a:spcAft>
                <a:spcPts val="2400"/>
              </a:spcAft>
              <a:tabLst>
                <a:tab pos="269875" algn="l"/>
              </a:tabLst>
            </a:pPr>
            <a:r>
              <a:rPr lang="en-NZ" sz="3600" b="1" i="1" dirty="0">
                <a:solidFill>
                  <a:srgbClr val="71112A"/>
                </a:solidFill>
                <a:latin typeface="Arial Bold" panose="020B0704020202020204" pitchFamily="34" charset="0"/>
                <a:cs typeface="Arial" panose="020B0604020202020204" pitchFamily="34" charset="0"/>
              </a:rPr>
              <a:t>References</a:t>
            </a:r>
          </a:p>
          <a:p>
            <a:pPr marL="0" lvl="1" algn="just">
              <a:lnSpc>
                <a:spcPct val="110000"/>
              </a:lnSpc>
              <a:spcBef>
                <a:spcPts val="1200"/>
              </a:spcBef>
              <a:spcAft>
                <a:spcPts val="2400"/>
              </a:spcAft>
              <a:tabLst>
                <a:tab pos="269875" algn="l"/>
              </a:tabLst>
            </a:pPr>
            <a:r>
              <a:rPr lang="en-NZ" sz="3600" dirty="0">
                <a:solidFill>
                  <a:srgbClr val="000000"/>
                </a:solidFill>
                <a:latin typeface="Calibri" panose="020F0502020204030204" pitchFamily="34" charset="0"/>
                <a:cs typeface="Times New Roman" panose="02020603050405020304" pitchFamily="18" charset="0"/>
              </a:rPr>
              <a:t>You do not need to repeat all the references from your paper, only the ones referred to in the poster. </a:t>
            </a:r>
            <a:r>
              <a:rPr lang="en-NZ" sz="3600">
                <a:solidFill>
                  <a:srgbClr val="000000"/>
                </a:solidFill>
                <a:latin typeface="Calibri" panose="020F0502020204030204" pitchFamily="34" charset="0"/>
                <a:cs typeface="Times New Roman" panose="02020603050405020304" pitchFamily="18" charset="0"/>
              </a:rPr>
              <a:t>Put references </a:t>
            </a:r>
            <a:r>
              <a:rPr lang="en-NZ" sz="3600" dirty="0">
                <a:solidFill>
                  <a:srgbClr val="000000"/>
                </a:solidFill>
                <a:latin typeface="Calibri" panose="020F0502020204030204" pitchFamily="34" charset="0"/>
                <a:cs typeface="Times New Roman" panose="02020603050405020304" pitchFamily="18" charset="0"/>
              </a:rPr>
              <a:t>in the following format:</a:t>
            </a:r>
          </a:p>
          <a:p>
            <a:pPr marL="146050" indent="-146050" algn="just" hangingPunct="0">
              <a:spcBef>
                <a:spcPts val="600"/>
              </a:spcBef>
              <a:buNone/>
            </a:pPr>
            <a:r>
              <a:rPr lang="en-NZ" sz="3600" dirty="0">
                <a:effectLst/>
                <a:latin typeface="Calibri" panose="020F0502020204030204" pitchFamily="34" charset="0"/>
                <a:ea typeface="Times New Roman" panose="02020603050405020304" pitchFamily="18" charset="0"/>
              </a:rPr>
              <a:t>AGS (Australian Geomechanics Society). 2007a. Guideline for landslide susceptibility, hazard and risk zoning for land use management. </a:t>
            </a:r>
            <a:r>
              <a:rPr lang="en-NZ" sz="3600" i="1" dirty="0">
                <a:effectLst/>
                <a:latin typeface="Calibri" panose="020F0502020204030204" pitchFamily="34" charset="0"/>
                <a:ea typeface="Times New Roman" panose="02020603050405020304" pitchFamily="18" charset="0"/>
              </a:rPr>
              <a:t>Australian Geomechanics</a:t>
            </a:r>
            <a:r>
              <a:rPr lang="en-NZ" sz="3600" dirty="0">
                <a:effectLst/>
                <a:latin typeface="Calibri" panose="020F0502020204030204" pitchFamily="34" charset="0"/>
                <a:ea typeface="Times New Roman" panose="02020603050405020304" pitchFamily="18" charset="0"/>
              </a:rPr>
              <a:t> 42(1): 13-36.</a:t>
            </a:r>
          </a:p>
          <a:p>
            <a:pPr marL="146050" indent="-146050" algn="just" hangingPunct="0">
              <a:spcBef>
                <a:spcPts val="600"/>
              </a:spcBef>
              <a:buNone/>
            </a:pPr>
            <a:r>
              <a:rPr lang="en-NZ" sz="3600" dirty="0">
                <a:effectLst/>
                <a:latin typeface="Calibri" panose="020F0502020204030204" pitchFamily="34" charset="0"/>
                <a:ea typeface="Times New Roman" panose="02020603050405020304" pitchFamily="18" charset="0"/>
              </a:rPr>
              <a:t>AGS (Australian Geomechanics Society). 2007b. Commentary on guideline for landslide susceptibility, hazard and risk zoning for land use management. </a:t>
            </a:r>
            <a:r>
              <a:rPr lang="en-NZ" sz="3600" i="1" dirty="0">
                <a:effectLst/>
                <a:latin typeface="Calibri" panose="020F0502020204030204" pitchFamily="34" charset="0"/>
                <a:ea typeface="Times New Roman" panose="02020603050405020304" pitchFamily="18" charset="0"/>
              </a:rPr>
              <a:t>Australian Geomechanics</a:t>
            </a:r>
            <a:r>
              <a:rPr lang="en-NZ" sz="3600" dirty="0">
                <a:effectLst/>
                <a:latin typeface="Calibri" panose="020F0502020204030204" pitchFamily="34" charset="0"/>
                <a:ea typeface="Times New Roman" panose="02020603050405020304" pitchFamily="18" charset="0"/>
              </a:rPr>
              <a:t> 42(1): 37-62.</a:t>
            </a:r>
          </a:p>
          <a:p>
            <a:pPr marL="146050" indent="-146050" algn="just" hangingPunct="0">
              <a:spcBef>
                <a:spcPts val="600"/>
              </a:spcBef>
              <a:buNone/>
            </a:pPr>
            <a:r>
              <a:rPr lang="en-NZ" sz="3600" dirty="0">
                <a:effectLst/>
                <a:latin typeface="Calibri" panose="020F0502020204030204" pitchFamily="34" charset="0"/>
                <a:ea typeface="Times New Roman" panose="02020603050405020304" pitchFamily="18" charset="0"/>
              </a:rPr>
              <a:t>Clague, J.J. &amp; Stead, D. 2012 (eds.). </a:t>
            </a:r>
            <a:r>
              <a:rPr lang="en-AU" sz="3600" i="1" dirty="0">
                <a:effectLst/>
                <a:latin typeface="Calibri" panose="020F0502020204030204" pitchFamily="34" charset="0"/>
                <a:ea typeface="Times New Roman" panose="02020603050405020304" pitchFamily="18" charset="0"/>
              </a:rPr>
              <a:t>Landslides: Types, Mechanisms and Modelling</a:t>
            </a:r>
            <a:r>
              <a:rPr lang="en-AU" sz="3600" dirty="0">
                <a:effectLst/>
                <a:latin typeface="Calibri" panose="020F0502020204030204" pitchFamily="34" charset="0"/>
                <a:ea typeface="Times New Roman" panose="02020603050405020304" pitchFamily="18" charset="0"/>
              </a:rPr>
              <a:t>. Cambridge University Press. </a:t>
            </a:r>
            <a:endParaRPr lang="en-NZ" sz="3600" dirty="0">
              <a:effectLst/>
              <a:latin typeface="Calibri" panose="020F0502020204030204" pitchFamily="34" charset="0"/>
              <a:ea typeface="Times New Roman" panose="02020603050405020304" pitchFamily="18" charset="0"/>
            </a:endParaRPr>
          </a:p>
          <a:p>
            <a:pPr marL="146050" indent="-146050" algn="just" hangingPunct="0">
              <a:spcBef>
                <a:spcPts val="600"/>
              </a:spcBef>
              <a:buNone/>
            </a:pPr>
            <a:r>
              <a:rPr lang="en-AU" sz="3600" dirty="0" err="1">
                <a:effectLst/>
                <a:latin typeface="Calibri" panose="020F0502020204030204" pitchFamily="34" charset="0"/>
                <a:ea typeface="Times New Roman" panose="02020603050405020304" pitchFamily="18" charset="0"/>
              </a:rPr>
              <a:t>Jappelli</a:t>
            </a:r>
            <a:r>
              <a:rPr lang="en-AU" sz="3600" dirty="0">
                <a:effectLst/>
                <a:latin typeface="Calibri" panose="020F0502020204030204" pitchFamily="34" charset="0"/>
                <a:ea typeface="Times New Roman" panose="02020603050405020304" pitchFamily="18" charset="0"/>
              </a:rPr>
              <a:t>, R. &amp; Marconi, N. 1997. </a:t>
            </a:r>
            <a:r>
              <a:rPr lang="en-NZ" sz="3600" dirty="0">
                <a:effectLst/>
                <a:latin typeface="Calibri" panose="020F0502020204030204" pitchFamily="34" charset="0"/>
                <a:ea typeface="Times New Roman" panose="02020603050405020304" pitchFamily="18" charset="0"/>
              </a:rPr>
              <a:t>Recommendations and prejudices in the realm of foundation engineering in Italy: A historical review. In Carlo Viggiani (ed.), </a:t>
            </a:r>
            <a:r>
              <a:rPr lang="en-NZ" sz="3600" i="1" dirty="0">
                <a:effectLst/>
                <a:latin typeface="Calibri" panose="020F0502020204030204" pitchFamily="34" charset="0"/>
                <a:ea typeface="Times New Roman" panose="02020603050405020304" pitchFamily="18" charset="0"/>
              </a:rPr>
              <a:t>Geotechnical engineering for the preservation of monuments and historical sites</a:t>
            </a:r>
            <a:r>
              <a:rPr lang="en-NZ" sz="3600" dirty="0">
                <a:effectLst/>
                <a:latin typeface="Calibri" panose="020F0502020204030204" pitchFamily="34" charset="0"/>
                <a:ea typeface="Times New Roman" panose="02020603050405020304" pitchFamily="18" charset="0"/>
              </a:rPr>
              <a:t>; </a:t>
            </a:r>
            <a:r>
              <a:rPr lang="en-NZ" sz="3600" i="1" dirty="0">
                <a:effectLst/>
                <a:latin typeface="Calibri" panose="020F0502020204030204" pitchFamily="34" charset="0"/>
                <a:ea typeface="Times New Roman" panose="02020603050405020304" pitchFamily="18" charset="0"/>
              </a:rPr>
              <a:t>Proc. intern. </a:t>
            </a:r>
            <a:r>
              <a:rPr lang="en-NZ" sz="3600" i="1" dirty="0" err="1">
                <a:effectLst/>
                <a:latin typeface="Calibri" panose="020F0502020204030204" pitchFamily="34" charset="0"/>
                <a:ea typeface="Times New Roman" panose="02020603050405020304" pitchFamily="18" charset="0"/>
              </a:rPr>
              <a:t>symp</a:t>
            </a:r>
            <a:r>
              <a:rPr lang="en-NZ" sz="3600" i="1" dirty="0">
                <a:effectLst/>
                <a:latin typeface="Calibri" panose="020F0502020204030204" pitchFamily="34" charset="0"/>
                <a:ea typeface="Times New Roman" panose="02020603050405020304" pitchFamily="18" charset="0"/>
              </a:rPr>
              <a:t>., Napoli, 3-4 October 1996</a:t>
            </a:r>
            <a:r>
              <a:rPr lang="en-NZ" sz="3600" dirty="0">
                <a:effectLst/>
                <a:latin typeface="Calibri" panose="020F0502020204030204" pitchFamily="34" charset="0"/>
                <a:ea typeface="Times New Roman" panose="02020603050405020304" pitchFamily="18" charset="0"/>
              </a:rPr>
              <a:t>. Rotterdam: Balkema.</a:t>
            </a:r>
          </a:p>
          <a:p>
            <a:pPr marL="146050" indent="-146050" algn="just" hangingPunct="0">
              <a:spcBef>
                <a:spcPts val="600"/>
              </a:spcBef>
              <a:buNone/>
            </a:pPr>
            <a:r>
              <a:rPr lang="en-NZ" sz="3600" dirty="0">
                <a:effectLst/>
                <a:latin typeface="Calibri" panose="020F0502020204030204" pitchFamily="34" charset="0"/>
                <a:ea typeface="Times New Roman" panose="02020603050405020304" pitchFamily="18" charset="0"/>
              </a:rPr>
              <a:t>King, A.B. 1995. Codification of Serviceability Criteria of New Zealand. </a:t>
            </a:r>
            <a:r>
              <a:rPr lang="en-NZ" sz="3600" i="1" dirty="0">
                <a:effectLst/>
                <a:latin typeface="Calibri" panose="020F0502020204030204" pitchFamily="34" charset="0"/>
                <a:ea typeface="Times New Roman" panose="02020603050405020304" pitchFamily="18" charset="0"/>
              </a:rPr>
              <a:t>Journal of the New Zealand Structural Engineering Society</a:t>
            </a:r>
            <a:r>
              <a:rPr lang="en-NZ" sz="3600" dirty="0">
                <a:effectLst/>
                <a:latin typeface="Calibri" panose="020F0502020204030204" pitchFamily="34" charset="0"/>
                <a:ea typeface="Times New Roman" panose="02020603050405020304" pitchFamily="18" charset="0"/>
              </a:rPr>
              <a:t> 8(1): 23-28.</a:t>
            </a:r>
          </a:p>
          <a:p>
            <a:pPr marL="146050" indent="-146050" algn="just" hangingPunct="0">
              <a:spcBef>
                <a:spcPts val="600"/>
              </a:spcBef>
              <a:buNone/>
            </a:pPr>
            <a:r>
              <a:rPr lang="en-AU" sz="3600" dirty="0">
                <a:effectLst/>
                <a:latin typeface="Calibri" panose="020F0502020204030204" pitchFamily="34" charset="0"/>
                <a:ea typeface="Times New Roman" panose="02020603050405020304" pitchFamily="18" charset="0"/>
              </a:rPr>
              <a:t>Lee, M. &amp; Jones, D.K.C. 2023. </a:t>
            </a:r>
            <a:r>
              <a:rPr lang="en-AU" sz="3600" i="1" dirty="0">
                <a:effectLst/>
                <a:latin typeface="Calibri" panose="020F0502020204030204" pitchFamily="34" charset="0"/>
                <a:ea typeface="Times New Roman" panose="02020603050405020304" pitchFamily="18" charset="0"/>
              </a:rPr>
              <a:t>Landslide Risk Assessment</a:t>
            </a:r>
            <a:r>
              <a:rPr lang="en-AU" sz="3600" dirty="0">
                <a:effectLst/>
                <a:latin typeface="Calibri" panose="020F0502020204030204" pitchFamily="34" charset="0"/>
                <a:ea typeface="Times New Roman" panose="02020603050405020304" pitchFamily="18" charset="0"/>
              </a:rPr>
              <a:t>. 3</a:t>
            </a:r>
            <a:r>
              <a:rPr lang="en-AU" sz="3600" baseline="30000" dirty="0">
                <a:effectLst/>
                <a:latin typeface="Calibri" panose="020F0502020204030204" pitchFamily="34" charset="0"/>
                <a:ea typeface="Times New Roman" panose="02020603050405020304" pitchFamily="18" charset="0"/>
              </a:rPr>
              <a:t>rd</a:t>
            </a:r>
            <a:r>
              <a:rPr lang="en-AU" sz="3600" dirty="0">
                <a:effectLst/>
                <a:latin typeface="Calibri" panose="020F0502020204030204" pitchFamily="34" charset="0"/>
                <a:ea typeface="Times New Roman" panose="02020603050405020304" pitchFamily="18" charset="0"/>
              </a:rPr>
              <a:t> Edition. ICE Publishing.</a:t>
            </a:r>
            <a:endParaRPr lang="en-NZ" sz="3600" dirty="0">
              <a:effectLst/>
              <a:latin typeface="Calibri" panose="020F0502020204030204" pitchFamily="34" charset="0"/>
              <a:ea typeface="Times New Roman" panose="02020603050405020304" pitchFamily="18" charset="0"/>
            </a:endParaRPr>
          </a:p>
          <a:p>
            <a:endParaRPr lang="en-NZ" sz="3600" dirty="0"/>
          </a:p>
        </p:txBody>
      </p:sp>
      <p:pic>
        <p:nvPicPr>
          <p:cNvPr id="8" name="Picture 7">
            <a:extLst>
              <a:ext uri="{FF2B5EF4-FFF2-40B4-BE49-F238E27FC236}">
                <a16:creationId xmlns:a16="http://schemas.microsoft.com/office/drawing/2014/main" id="{16BDBB2C-C147-F112-D30F-EC794E4AE532}"/>
              </a:ext>
            </a:extLst>
          </p:cNvPr>
          <p:cNvPicPr>
            <a:picLocks noChangeAspect="1"/>
          </p:cNvPicPr>
          <p:nvPr/>
        </p:nvPicPr>
        <p:blipFill>
          <a:blip r:embed="rId2"/>
          <a:stretch>
            <a:fillRect/>
          </a:stretch>
        </p:blipFill>
        <p:spPr>
          <a:xfrm>
            <a:off x="10849071" y="29333755"/>
            <a:ext cx="11857315" cy="8510493"/>
          </a:xfrm>
          <a:prstGeom prst="rect">
            <a:avLst/>
          </a:prstGeom>
        </p:spPr>
      </p:pic>
      <p:graphicFrame>
        <p:nvGraphicFramePr>
          <p:cNvPr id="9" name="Table 8">
            <a:extLst>
              <a:ext uri="{FF2B5EF4-FFF2-40B4-BE49-F238E27FC236}">
                <a16:creationId xmlns:a16="http://schemas.microsoft.com/office/drawing/2014/main" id="{0516A1F9-F3BC-34DA-D1B7-EF0BE72AE619}"/>
              </a:ext>
            </a:extLst>
          </p:cNvPr>
          <p:cNvGraphicFramePr>
            <a:graphicFrameLocks noGrp="1"/>
          </p:cNvGraphicFramePr>
          <p:nvPr>
            <p:extLst>
              <p:ext uri="{D42A27DB-BD31-4B8C-83A1-F6EECF244321}">
                <p14:modId xmlns:p14="http://schemas.microsoft.com/office/powerpoint/2010/main" val="784456965"/>
              </p:ext>
            </p:extLst>
          </p:nvPr>
        </p:nvGraphicFramePr>
        <p:xfrm>
          <a:off x="10849071" y="25970104"/>
          <a:ext cx="8802388" cy="2557108"/>
        </p:xfrm>
        <a:graphic>
          <a:graphicData uri="http://schemas.openxmlformats.org/drawingml/2006/table">
            <a:tbl>
              <a:tblPr firstRow="1" bandRow="1" bandCol="1"/>
              <a:tblGrid>
                <a:gridCol w="2200141">
                  <a:extLst>
                    <a:ext uri="{9D8B030D-6E8A-4147-A177-3AD203B41FA5}">
                      <a16:colId xmlns:a16="http://schemas.microsoft.com/office/drawing/2014/main" val="1155320143"/>
                    </a:ext>
                  </a:extLst>
                </a:gridCol>
                <a:gridCol w="2201053">
                  <a:extLst>
                    <a:ext uri="{9D8B030D-6E8A-4147-A177-3AD203B41FA5}">
                      <a16:colId xmlns:a16="http://schemas.microsoft.com/office/drawing/2014/main" val="1548270894"/>
                    </a:ext>
                  </a:extLst>
                </a:gridCol>
                <a:gridCol w="2200141">
                  <a:extLst>
                    <a:ext uri="{9D8B030D-6E8A-4147-A177-3AD203B41FA5}">
                      <a16:colId xmlns:a16="http://schemas.microsoft.com/office/drawing/2014/main" val="1117438733"/>
                    </a:ext>
                  </a:extLst>
                </a:gridCol>
                <a:gridCol w="2201053">
                  <a:extLst>
                    <a:ext uri="{9D8B030D-6E8A-4147-A177-3AD203B41FA5}">
                      <a16:colId xmlns:a16="http://schemas.microsoft.com/office/drawing/2014/main" val="1012495116"/>
                    </a:ext>
                  </a:extLst>
                </a:gridCol>
              </a:tblGrid>
              <a:tr h="878168">
                <a:tc>
                  <a:txBody>
                    <a:bodyPr/>
                    <a:lstStyle/>
                    <a:p>
                      <a:pPr>
                        <a:buNone/>
                      </a:pPr>
                      <a:r>
                        <a:rPr lang="en-NZ" sz="2400" b="1">
                          <a:solidFill>
                            <a:srgbClr val="1D1D1B"/>
                          </a:solidFill>
                          <a:effectLst/>
                          <a:latin typeface="Arial" panose="020B0604020202020204" pitchFamily="34" charset="0"/>
                          <a:cs typeface="Times New Roman" panose="02020603050405020304" pitchFamily="18" charset="0"/>
                        </a:rPr>
                        <a:t>Specimen*</a:t>
                      </a:r>
                      <a:endParaRPr lang="en-NZ" sz="2400">
                        <a:solidFill>
                          <a:srgbClr val="1D1D1B"/>
                        </a:solidFill>
                        <a:effectLst/>
                        <a:latin typeface="Arial" panose="020B0604020202020204" pitchFamily="34" charset="0"/>
                        <a:cs typeface="Times New Roman" panose="02020603050405020304" pitchFamily="18" charset="0"/>
                      </a:endParaRP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b="1" dirty="0">
                          <a:solidFill>
                            <a:srgbClr val="1D1D1B"/>
                          </a:solidFill>
                          <a:effectLst/>
                          <a:latin typeface="Arial" panose="020B0604020202020204" pitchFamily="34" charset="0"/>
                          <a:cs typeface="Times New Roman" panose="02020603050405020304" pitchFamily="18" charset="0"/>
                        </a:rPr>
                        <a:t>Ultimate Strength (</a:t>
                      </a:r>
                      <a:r>
                        <a:rPr lang="en-NZ" sz="2400" b="1" dirty="0" err="1">
                          <a:solidFill>
                            <a:srgbClr val="1D1D1B"/>
                          </a:solidFill>
                          <a:effectLst/>
                          <a:latin typeface="Arial" panose="020B0604020202020204" pitchFamily="34" charset="0"/>
                          <a:cs typeface="Times New Roman" panose="02020603050405020304" pitchFamily="18" charset="0"/>
                        </a:rPr>
                        <a:t>kN</a:t>
                      </a:r>
                      <a:r>
                        <a:rPr lang="en-NZ" sz="2400" b="1" dirty="0">
                          <a:solidFill>
                            <a:srgbClr val="1D1D1B"/>
                          </a:solidFill>
                          <a:effectLst/>
                          <a:latin typeface="Arial" panose="020B0604020202020204" pitchFamily="34" charset="0"/>
                          <a:cs typeface="Times New Roman" panose="02020603050405020304" pitchFamily="18" charset="0"/>
                        </a:rPr>
                        <a:t>)</a:t>
                      </a:r>
                      <a:endParaRPr lang="en-NZ" sz="2400" dirty="0">
                        <a:solidFill>
                          <a:srgbClr val="1D1D1B"/>
                        </a:solidFill>
                        <a:effectLst/>
                        <a:latin typeface="Arial" panose="020B0604020202020204" pitchFamily="34" charset="0"/>
                        <a:cs typeface="Times New Roman" panose="02020603050405020304" pitchFamily="18" charset="0"/>
                      </a:endParaRP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b="1">
                          <a:solidFill>
                            <a:srgbClr val="1D1D1B"/>
                          </a:solidFill>
                          <a:effectLst/>
                          <a:latin typeface="Arial" panose="020B0604020202020204" pitchFamily="34" charset="0"/>
                          <a:cs typeface="Times New Roman" panose="02020603050405020304" pitchFamily="18" charset="0"/>
                        </a:rPr>
                        <a:t>Initial Stiffness (kN/mm)</a:t>
                      </a:r>
                      <a:endParaRPr lang="en-NZ" sz="2400">
                        <a:solidFill>
                          <a:srgbClr val="1D1D1B"/>
                        </a:solidFill>
                        <a:effectLst/>
                        <a:latin typeface="Arial" panose="020B0604020202020204" pitchFamily="34" charset="0"/>
                        <a:cs typeface="Times New Roman" panose="02020603050405020304" pitchFamily="18" charset="0"/>
                      </a:endParaRP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b="1">
                          <a:solidFill>
                            <a:srgbClr val="1D1D1B"/>
                          </a:solidFill>
                          <a:effectLst/>
                          <a:latin typeface="Arial" panose="020B0604020202020204" pitchFamily="34" charset="0"/>
                          <a:cs typeface="Times New Roman" panose="02020603050405020304" pitchFamily="18" charset="0"/>
                        </a:rPr>
                        <a:t>Earthquake Record</a:t>
                      </a:r>
                      <a:endParaRPr lang="en-NZ" sz="2400">
                        <a:solidFill>
                          <a:srgbClr val="1D1D1B"/>
                        </a:solidFill>
                        <a:effectLst/>
                        <a:latin typeface="Arial" panose="020B0604020202020204" pitchFamily="34" charset="0"/>
                        <a:cs typeface="Times New Roman" panose="02020603050405020304" pitchFamily="18" charset="0"/>
                      </a:endParaRP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extLst>
                  <a:ext uri="{0D108BD9-81ED-4DB2-BD59-A6C34878D82A}">
                    <a16:rowId xmlns:a16="http://schemas.microsoft.com/office/drawing/2014/main" val="3291630575"/>
                  </a:ext>
                </a:extLst>
              </a:tr>
              <a:tr h="573821">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Interior</a:t>
                      </a:r>
                    </a:p>
                  </a:txBody>
                  <a:tcPr marL="0" marR="0" marT="53975" marB="53975" anchor="ctr">
                    <a:lnL>
                      <a:noFill/>
                    </a:lnL>
                    <a:lnR>
                      <a:noFill/>
                    </a:lnR>
                    <a:lnT w="12700" cap="flat" cmpd="sng" algn="ctr">
                      <a:solidFill>
                        <a:srgbClr val="1D1D1B"/>
                      </a:solidFill>
                      <a:prstDash val="solid"/>
                      <a:round/>
                      <a:headEnd type="none" w="med" len="med"/>
                      <a:tailEnd type="none" w="med" len="med"/>
                    </a:lnT>
                    <a:lnB>
                      <a:noFill/>
                    </a:lnB>
                    <a:noFill/>
                  </a:tcPr>
                </a:tc>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27</a:t>
                      </a:r>
                    </a:p>
                  </a:txBody>
                  <a:tcPr marL="0" marR="0" marT="53975" marB="53975" anchor="ctr">
                    <a:lnL>
                      <a:noFill/>
                    </a:lnL>
                    <a:lnR>
                      <a:noFill/>
                    </a:lnR>
                    <a:lnT w="12700" cap="flat" cmpd="sng" algn="ctr">
                      <a:solidFill>
                        <a:srgbClr val="1D1D1B"/>
                      </a:solidFill>
                      <a:prstDash val="solid"/>
                      <a:round/>
                      <a:headEnd type="none" w="med" len="med"/>
                      <a:tailEnd type="none" w="med" len="med"/>
                    </a:lnT>
                    <a:lnB>
                      <a:noFill/>
                    </a:lnB>
                    <a:noFill/>
                  </a:tcPr>
                </a:tc>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5.7</a:t>
                      </a:r>
                    </a:p>
                  </a:txBody>
                  <a:tcPr marL="0" marR="0" marT="53975" marB="53975" anchor="ctr">
                    <a:lnL>
                      <a:noFill/>
                    </a:lnL>
                    <a:lnR>
                      <a:noFill/>
                    </a:lnR>
                    <a:lnT w="12700" cap="flat" cmpd="sng" algn="ctr">
                      <a:solidFill>
                        <a:srgbClr val="1D1D1B"/>
                      </a:solidFill>
                      <a:prstDash val="solid"/>
                      <a:round/>
                      <a:headEnd type="none" w="med" len="med"/>
                      <a:tailEnd type="none" w="med" len="med"/>
                    </a:lnT>
                    <a:lnB>
                      <a:noFill/>
                    </a:lnB>
                    <a:noFill/>
                  </a:tcPr>
                </a:tc>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1.25 x El-Centro 1940</a:t>
                      </a:r>
                    </a:p>
                  </a:txBody>
                  <a:tcPr marL="0" marR="0" marT="53975" marB="53975" anchor="ctr">
                    <a:lnL>
                      <a:noFill/>
                    </a:lnL>
                    <a:lnR>
                      <a:noFill/>
                    </a:lnR>
                    <a:lnT w="12700" cap="flat" cmpd="sng" algn="ctr">
                      <a:solidFill>
                        <a:srgbClr val="1D1D1B"/>
                      </a:solidFill>
                      <a:prstDash val="solid"/>
                      <a:round/>
                      <a:headEnd type="none" w="med" len="med"/>
                      <a:tailEnd type="none" w="med" len="med"/>
                    </a:lnT>
                    <a:lnB>
                      <a:noFill/>
                    </a:lnB>
                    <a:noFill/>
                  </a:tcPr>
                </a:tc>
                <a:extLst>
                  <a:ext uri="{0D108BD9-81ED-4DB2-BD59-A6C34878D82A}">
                    <a16:rowId xmlns:a16="http://schemas.microsoft.com/office/drawing/2014/main" val="2406886062"/>
                  </a:ext>
                </a:extLst>
              </a:tr>
              <a:tr h="573821">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Exterior</a:t>
                      </a: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14</a:t>
                      </a: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a:solidFill>
                            <a:srgbClr val="1D1D1B"/>
                          </a:solidFill>
                          <a:effectLst/>
                          <a:latin typeface="Arial" panose="020B0604020202020204" pitchFamily="34" charset="0"/>
                          <a:cs typeface="Times New Roman" panose="02020603050405020304" pitchFamily="18" charset="0"/>
                        </a:rPr>
                        <a:t>3.0</a:t>
                      </a: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tc>
                  <a:txBody>
                    <a:bodyPr/>
                    <a:lstStyle/>
                    <a:p>
                      <a:pPr>
                        <a:buNone/>
                      </a:pPr>
                      <a:r>
                        <a:rPr lang="en-NZ" sz="2400" dirty="0">
                          <a:solidFill>
                            <a:srgbClr val="1D1D1B"/>
                          </a:solidFill>
                          <a:effectLst/>
                          <a:latin typeface="Arial" panose="020B0604020202020204" pitchFamily="34" charset="0"/>
                          <a:cs typeface="Times New Roman" panose="02020603050405020304" pitchFamily="18" charset="0"/>
                        </a:rPr>
                        <a:t>NZS 4203 Matahina</a:t>
                      </a:r>
                    </a:p>
                  </a:txBody>
                  <a:tcPr marL="0" marR="0" marT="53975" marB="53975" anchor="ctr">
                    <a:lnL>
                      <a:noFill/>
                    </a:lnL>
                    <a:lnR>
                      <a:noFill/>
                    </a:lnR>
                    <a:lnT>
                      <a:noFill/>
                    </a:lnT>
                    <a:lnB w="12700" cap="flat" cmpd="sng" algn="ctr">
                      <a:solidFill>
                        <a:srgbClr val="1D1D1B"/>
                      </a:solidFill>
                      <a:prstDash val="solid"/>
                      <a:round/>
                      <a:headEnd type="none" w="med" len="med"/>
                      <a:tailEnd type="none" w="med" len="med"/>
                    </a:lnB>
                    <a:noFill/>
                  </a:tcPr>
                </a:tc>
                <a:extLst>
                  <a:ext uri="{0D108BD9-81ED-4DB2-BD59-A6C34878D82A}">
                    <a16:rowId xmlns:a16="http://schemas.microsoft.com/office/drawing/2014/main" val="3515006983"/>
                  </a:ext>
                </a:extLst>
              </a:tr>
            </a:tbl>
          </a:graphicData>
        </a:graphic>
      </p:graphicFrame>
    </p:spTree>
    <p:extLst>
      <p:ext uri="{BB962C8B-B14F-4D97-AF65-F5344CB8AC3E}">
        <p14:creationId xmlns:p14="http://schemas.microsoft.com/office/powerpoint/2010/main" val="2453790298"/>
      </p:ext>
    </p:extLst>
  </p:cSld>
  <p:clrMapOvr>
    <a:masterClrMapping/>
  </p:clrMapOvr>
</p:sld>
</file>

<file path=ppt/theme/theme1.xml><?xml version="1.0" encoding="utf-8"?>
<a:theme xmlns:a="http://schemas.openxmlformats.org/drawingml/2006/main" name="Tema do Offic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2474c99-d558-4105-a75d-360353e260eb">
      <Terms xmlns="http://schemas.microsoft.com/office/infopath/2007/PartnerControls"/>
    </lcf76f155ced4ddcb4097134ff3c332f>
    <TaxCatchAll xmlns="24e178e6-d342-4b50-83b1-4686a399fc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2452942A9AD549A5B510144F6C7B1A" ma:contentTypeVersion="13" ma:contentTypeDescription="Create a new document." ma:contentTypeScope="" ma:versionID="e82ccc608ad947d30f4f67af81eb3583">
  <xsd:schema xmlns:xsd="http://www.w3.org/2001/XMLSchema" xmlns:xs="http://www.w3.org/2001/XMLSchema" xmlns:p="http://schemas.microsoft.com/office/2006/metadata/properties" xmlns:ns2="52474c99-d558-4105-a75d-360353e260eb" xmlns:ns3="24e178e6-d342-4b50-83b1-4686a399fc30" targetNamespace="http://schemas.microsoft.com/office/2006/metadata/properties" ma:root="true" ma:fieldsID="8b1291fb3a557c2b14f7d63b614e62ad" ns2:_="" ns3:_="">
    <xsd:import namespace="52474c99-d558-4105-a75d-360353e260eb"/>
    <xsd:import namespace="24e178e6-d342-4b50-83b1-4686a399fc3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474c99-d558-4105-a75d-360353e260e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0b5a0d9c-cb77-4566-a133-9965f51fba40"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4e178e6-d342-4b50-83b1-4686a399fc3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bd13b3f6-e869-4a73-b0f4-0ae068f5eaa5}" ma:internalName="TaxCatchAll" ma:showField="CatchAllData" ma:web="24e178e6-d342-4b50-83b1-4686a399fc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751769-66E0-4C3D-BB71-A48985C6FECC}">
  <ds:schemaRefs>
    <ds:schemaRef ds:uri="http://schemas.microsoft.com/office/2006/metadata/properties"/>
    <ds:schemaRef ds:uri="http://schemas.microsoft.com/office/infopath/2007/PartnerControls"/>
    <ds:schemaRef ds:uri="52474c99-d558-4105-a75d-360353e260eb"/>
    <ds:schemaRef ds:uri="24e178e6-d342-4b50-83b1-4686a399fc30"/>
  </ds:schemaRefs>
</ds:datastoreItem>
</file>

<file path=customXml/itemProps2.xml><?xml version="1.0" encoding="utf-8"?>
<ds:datastoreItem xmlns:ds="http://schemas.openxmlformats.org/officeDocument/2006/customXml" ds:itemID="{DC24DFE8-1F5A-4436-9B56-6BFEA013263D}">
  <ds:schemaRefs>
    <ds:schemaRef ds:uri="http://schemas.microsoft.com/sharepoint/v3/contenttype/forms"/>
  </ds:schemaRefs>
</ds:datastoreItem>
</file>

<file path=customXml/itemProps3.xml><?xml version="1.0" encoding="utf-8"?>
<ds:datastoreItem xmlns:ds="http://schemas.openxmlformats.org/officeDocument/2006/customXml" ds:itemID="{D22AC1E4-CCDB-4DF0-8DC9-52533F66C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474c99-d558-4105-a75d-360353e260eb"/>
    <ds:schemaRef ds:uri="24e178e6-d342-4b50-83b1-4686a399fc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203</TotalTime>
  <Words>888</Words>
  <Application>Microsoft Office PowerPoint</Application>
  <PresentationFormat>Custom</PresentationFormat>
  <Paragraphs>77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Arial Bold</vt:lpstr>
      <vt:lpstr>Calibri</vt:lpstr>
      <vt:lpstr>Symbol</vt:lpstr>
      <vt:lpstr>Tema do Office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 Bacic</dc:creator>
  <cp:lastModifiedBy>Ross Roberts</cp:lastModifiedBy>
  <cp:revision>20</cp:revision>
  <dcterms:created xsi:type="dcterms:W3CDTF">2024-06-03T16:40:50Z</dcterms:created>
  <dcterms:modified xsi:type="dcterms:W3CDTF">2026-04-26T09:09:27Z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0x010100242452942A9AD549A5B510144F6C7B1A</vt:lpwstr>
  </property>
  <property fmtid="{D5CDD505-2E9C-101B-9397-08002B2CF9AE}" pid="3" name="MediaServiceImageTags">
    <vt:lpwstr/>
  </property>
</Properties>
</file>